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58" r:id="rId5"/>
    <p:sldId id="260" r:id="rId6"/>
    <p:sldId id="261" r:id="rId7"/>
    <p:sldId id="271" r:id="rId8"/>
    <p:sldId id="262" r:id="rId9"/>
    <p:sldId id="272" r:id="rId10"/>
    <p:sldId id="263" r:id="rId11"/>
    <p:sldId id="273" r:id="rId12"/>
    <p:sldId id="275" r:id="rId13"/>
    <p:sldId id="264" r:id="rId14"/>
    <p:sldId id="265" r:id="rId15"/>
    <p:sldId id="266" r:id="rId16"/>
    <p:sldId id="267" r:id="rId17"/>
    <p:sldId id="276" r:id="rId18"/>
    <p:sldId id="268" r:id="rId19"/>
    <p:sldId id="274" r:id="rId20"/>
    <p:sldId id="269" r:id="rId21"/>
    <p:sldId id="27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44160-DC68-46F7-9AC2-45AC223B24B1}" type="datetimeFigureOut">
              <a:rPr lang="ru-RU" smtClean="0"/>
              <a:pPr/>
              <a:t>20.01.2021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F6507-47E4-46D2-9628-51C28F60757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endParaRPr lang="ru-RU" dirty="0"/>
          </a:p>
        </p:txBody>
      </p:sp>
      <p:sp>
        <p:nvSpPr>
          <p:cNvPr id="6" name="Подзаголовок 5"/>
          <p:cNvSpPr>
            <a:spLocks noGrp="1"/>
          </p:cNvSpPr>
          <p:nvPr>
            <p:ph type="subTitle" idx="1"/>
          </p:nvPr>
        </p:nvSpPr>
        <p:spPr/>
        <p:txBody>
          <a:bodyPr/>
          <a:lstStyle/>
          <a:p>
            <a:endParaRPr lang="ru-RU"/>
          </a:p>
        </p:txBody>
      </p:sp>
      <p:pic>
        <p:nvPicPr>
          <p:cNvPr id="4" name="Рисунок 3" descr="https://ds03.infourok.ru/uploads/ex/08b9/000106a0-13c67727/3/img17.jpg"/>
          <p:cNvPicPr/>
          <p:nvPr/>
        </p:nvPicPr>
        <p:blipFill>
          <a:blip r:embed="rId2"/>
          <a:srcRect/>
          <a:stretch>
            <a:fillRect/>
          </a:stretch>
        </p:blipFill>
        <p:spPr bwMode="auto">
          <a:xfrm>
            <a:off x="285720" y="214290"/>
            <a:ext cx="8643998" cy="6357982"/>
          </a:xfrm>
          <a:prstGeom prst="parallelogram">
            <a:avLst>
              <a:gd name="adj" fmla="val 0"/>
            </a:avLst>
          </a:prstGeom>
          <a:noFill/>
          <a:ln w="9525">
            <a:noFill/>
            <a:miter lim="800000"/>
            <a:headEnd/>
            <a:tailEnd/>
          </a:ln>
        </p:spPr>
      </p:pic>
      <p:sp>
        <p:nvSpPr>
          <p:cNvPr id="7" name="TextBox 6"/>
          <p:cNvSpPr txBox="1"/>
          <p:nvPr/>
        </p:nvSpPr>
        <p:spPr>
          <a:xfrm>
            <a:off x="1071538" y="2428868"/>
            <a:ext cx="6858048" cy="1815882"/>
          </a:xfrm>
          <a:prstGeom prst="rect">
            <a:avLst/>
          </a:prstGeom>
          <a:noFill/>
        </p:spPr>
        <p:txBody>
          <a:bodyPr wrap="square" rtlCol="0">
            <a:spAutoFit/>
          </a:bodyPr>
          <a:lstStyle/>
          <a:p>
            <a:r>
              <a:rPr lang="ru-RU" sz="2800" dirty="0" smtClean="0"/>
              <a:t>Мастер – класс по экспериментально-исследовательской </a:t>
            </a:r>
            <a:r>
              <a:rPr lang="ru-RU" sz="2800" dirty="0" smtClean="0"/>
              <a:t>деятельности по средством сказок, </a:t>
            </a:r>
            <a:r>
              <a:rPr lang="ru-RU" sz="2800" dirty="0" smtClean="0"/>
              <a:t>загадок и игр.</a:t>
            </a:r>
            <a:endParaRPr lang="ru-RU" sz="2800" dirty="0" smtClean="0"/>
          </a:p>
          <a:p>
            <a:pPr algn="ctr"/>
            <a:r>
              <a:rPr lang="ru-RU" sz="2800" dirty="0" smtClean="0"/>
              <a:t>«Такая разная вода».</a:t>
            </a:r>
            <a:endParaRPr lang="ru-R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avatars.mds.yandex.net/get-zen_doc/3986249/pub_5f7d994ef8625710920ec1b3_5f7da2bd1e2da6289e312782/scale_1200"/>
          <p:cNvPicPr>
            <a:picLocks noGrp="1"/>
          </p:cNvPicPr>
          <p:nvPr>
            <p:ph idx="1"/>
          </p:nvPr>
        </p:nvPicPr>
        <p:blipFill>
          <a:blip r:embed="rId2"/>
          <a:srcRect/>
          <a:stretch>
            <a:fillRect/>
          </a:stretch>
        </p:blipFill>
        <p:spPr bwMode="auto">
          <a:xfrm>
            <a:off x="357158" y="428604"/>
            <a:ext cx="8572560" cy="6072230"/>
          </a:xfrm>
          <a:prstGeom prst="rect">
            <a:avLst/>
          </a:prstGeom>
          <a:noFill/>
          <a:ln w="9525">
            <a:noFill/>
            <a:miter lim="800000"/>
            <a:headEnd/>
            <a:tailEnd/>
          </a:ln>
        </p:spPr>
      </p:pic>
      <p:sp>
        <p:nvSpPr>
          <p:cNvPr id="5" name="TextBox 4"/>
          <p:cNvSpPr txBox="1"/>
          <p:nvPr/>
        </p:nvSpPr>
        <p:spPr>
          <a:xfrm>
            <a:off x="1928794" y="714356"/>
            <a:ext cx="6786610" cy="6494085"/>
          </a:xfrm>
          <a:prstGeom prst="rect">
            <a:avLst/>
          </a:prstGeom>
          <a:noFill/>
        </p:spPr>
        <p:txBody>
          <a:bodyPr wrap="square" rtlCol="0">
            <a:spAutoFit/>
          </a:bodyPr>
          <a:lstStyle/>
          <a:p>
            <a:r>
              <a:rPr lang="ru-RU" sz="2000" dirty="0" smtClean="0"/>
              <a:t>Алиса от дождя спряталась под навесом из листьев. Прошло немного времени и дождь закончился , снова появилось солнце. Алиса решила идти дальше. Тут она увидела радугу.</a:t>
            </a:r>
          </a:p>
          <a:p>
            <a:r>
              <a:rPr lang="ru-RU" sz="2000" b="1" dirty="0" smtClean="0">
                <a:solidFill>
                  <a:srgbClr val="FF0000"/>
                </a:solidFill>
              </a:rPr>
              <a:t>ОПЫТ №3</a:t>
            </a:r>
            <a:r>
              <a:rPr lang="ru-RU" sz="2000" b="1" dirty="0" smtClean="0"/>
              <a:t> </a:t>
            </a:r>
          </a:p>
          <a:p>
            <a:r>
              <a:rPr lang="ru-RU" sz="2000" dirty="0" smtClean="0"/>
              <a:t>Расположим стаканы в ряд. В каждый из них добавляем разное количество сахара : в 1-й -1чай.сахара, во 2-й -2 ст.л. </a:t>
            </a:r>
            <a:r>
              <a:rPr lang="ru-RU" sz="2000" dirty="0" err="1" smtClean="0"/>
              <a:t>сах</a:t>
            </a:r>
            <a:r>
              <a:rPr lang="ru-RU" sz="2000" dirty="0" smtClean="0"/>
              <a:t>., в 3-й-3 ст.л. </a:t>
            </a:r>
            <a:r>
              <a:rPr lang="ru-RU" sz="2000" dirty="0" err="1" smtClean="0"/>
              <a:t>сах</a:t>
            </a:r>
            <a:r>
              <a:rPr lang="ru-RU" sz="2000" dirty="0" smtClean="0"/>
              <a:t>.,  в 4-й-4 ст.л. </a:t>
            </a:r>
            <a:r>
              <a:rPr lang="ru-RU" sz="2000" dirty="0" err="1" smtClean="0"/>
              <a:t>сах</a:t>
            </a:r>
            <a:r>
              <a:rPr lang="ru-RU" sz="2000" dirty="0" smtClean="0"/>
              <a:t>. В четыре стакана ,выставленные в ряд, наливаем по 3 ст.ложки воды и перемешиваем. Пятый стакан остается пустым. Затем при помощи чайной ложки в каждый стакан добавляем краски и перемешиваем. В чистый стакан при помощи шприца начинаем добавлять содержимое стаканов , начиная с 4-го , где больше всего сахара и по порядку- в обратном отсчете. В стакане образуется 4 разноцветных слоя. Они не перемешиваются. </a:t>
            </a:r>
          </a:p>
          <a:p>
            <a:r>
              <a:rPr lang="ru-RU" sz="2000" dirty="0" smtClean="0"/>
              <a:t>В чем секрет? Концентрация сахара в каждой окрашенной жидкости была разной. Чем больше сахара , тем выше плотность воды, тем она тяжелее и тем ниже этот слой будет в стакане.</a:t>
            </a:r>
          </a:p>
          <a:p>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https://ds04.infourok.ru/uploads/ex/10d5/000ae644-884314be/hello_html_1b6ce212.png"/>
          <p:cNvPicPr>
            <a:picLocks noGrp="1"/>
          </p:cNvPicPr>
          <p:nvPr>
            <p:ph idx="1"/>
          </p:nvPr>
        </p:nvPicPr>
        <p:blipFill>
          <a:blip r:embed="rId2"/>
          <a:srcRect/>
          <a:stretch>
            <a:fillRect/>
          </a:stretch>
        </p:blipFill>
        <p:spPr bwMode="auto">
          <a:xfrm>
            <a:off x="214282" y="142852"/>
            <a:ext cx="8715436" cy="6500858"/>
          </a:xfrm>
          <a:prstGeom prst="rect">
            <a:avLst/>
          </a:prstGeom>
          <a:noFill/>
          <a:ln w="9525">
            <a:noFill/>
            <a:miter lim="800000"/>
            <a:headEnd/>
            <a:tailEnd/>
          </a:ln>
        </p:spPr>
      </p:pic>
      <p:pic>
        <p:nvPicPr>
          <p:cNvPr id="7" name="Рисунок 6" descr="https://sun9-48.userapi.com/impf/hfgtUq2jCCIK-7dI9wb4Frz6uNYVb6GKnyWdWQ/bSjRhndBkVs.jpg?size=1280x590&amp;quality=96&amp;sign=01ed0ee8ffb9b25b72bdd37e9eca6f3a&amp;type=album"/>
          <p:cNvPicPr/>
          <p:nvPr/>
        </p:nvPicPr>
        <p:blipFill>
          <a:blip r:embed="rId3" cstate="print"/>
          <a:srcRect/>
          <a:stretch>
            <a:fillRect/>
          </a:stretch>
        </p:blipFill>
        <p:spPr bwMode="auto">
          <a:xfrm>
            <a:off x="428596" y="357166"/>
            <a:ext cx="3500462" cy="2047875"/>
          </a:xfrm>
          <a:prstGeom prst="rect">
            <a:avLst/>
          </a:prstGeom>
          <a:noFill/>
          <a:ln w="9525">
            <a:noFill/>
            <a:miter lim="800000"/>
            <a:headEnd/>
            <a:tailEnd/>
          </a:ln>
        </p:spPr>
      </p:pic>
      <p:pic>
        <p:nvPicPr>
          <p:cNvPr id="8" name="Рисунок 7" descr="https://sun9-32.userapi.com/impf/EcRuNx5JWoWPhXsiDAKo8Ou6JvD4y5KJYKI4rQ/moMXe1hJV7k.jpg?size=1280x618&amp;quality=96&amp;sign=0872a66fa62ef890679ebcd8a965ec00&amp;type=album"/>
          <p:cNvPicPr/>
          <p:nvPr/>
        </p:nvPicPr>
        <p:blipFill>
          <a:blip r:embed="rId4" cstate="print"/>
          <a:srcRect/>
          <a:stretch>
            <a:fillRect/>
          </a:stretch>
        </p:blipFill>
        <p:spPr bwMode="auto">
          <a:xfrm>
            <a:off x="5072066" y="357166"/>
            <a:ext cx="3557594" cy="2124075"/>
          </a:xfrm>
          <a:prstGeom prst="rect">
            <a:avLst/>
          </a:prstGeom>
          <a:noFill/>
          <a:ln w="9525">
            <a:noFill/>
            <a:miter lim="800000"/>
            <a:headEnd/>
            <a:tailEnd/>
          </a:ln>
        </p:spPr>
      </p:pic>
      <p:pic>
        <p:nvPicPr>
          <p:cNvPr id="9" name="Рисунок 8" descr="https://sun9-52.userapi.com/impf/rXkja7PujDZd1cbvOL_FqCrFemvV_wNN1WrZ0Q/7nK6bjQoqos.jpg?size=1280x710&amp;quality=96&amp;sign=8b646054ecffc65eaadd1cc14497a862&amp;type=album"/>
          <p:cNvPicPr/>
          <p:nvPr/>
        </p:nvPicPr>
        <p:blipFill>
          <a:blip r:embed="rId5" cstate="print"/>
          <a:srcRect/>
          <a:stretch>
            <a:fillRect/>
          </a:stretch>
        </p:blipFill>
        <p:spPr bwMode="auto">
          <a:xfrm>
            <a:off x="2714612" y="2571744"/>
            <a:ext cx="3643338"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kuda-mo.ru/uploads/5fcf513177b96a3d96880c2c6957f929.jpeg"/>
          <p:cNvPicPr/>
          <p:nvPr/>
        </p:nvPicPr>
        <p:blipFill>
          <a:blip r:embed="rId2"/>
          <a:srcRect/>
          <a:stretch>
            <a:fillRect/>
          </a:stretch>
        </p:blipFill>
        <p:spPr bwMode="auto">
          <a:xfrm>
            <a:off x="285720" y="142852"/>
            <a:ext cx="8643998" cy="6429420"/>
          </a:xfrm>
          <a:prstGeom prst="rect">
            <a:avLst/>
          </a:prstGeom>
          <a:noFill/>
          <a:ln w="9525">
            <a:noFill/>
            <a:miter lim="800000"/>
            <a:headEnd/>
            <a:tailEnd/>
          </a:ln>
        </p:spPr>
      </p:pic>
      <p:sp>
        <p:nvSpPr>
          <p:cNvPr id="3" name="TextBox 2"/>
          <p:cNvSpPr txBox="1"/>
          <p:nvPr/>
        </p:nvSpPr>
        <p:spPr>
          <a:xfrm>
            <a:off x="4929190" y="1571612"/>
            <a:ext cx="3643338" cy="1200329"/>
          </a:xfrm>
          <a:prstGeom prst="rect">
            <a:avLst/>
          </a:prstGeom>
          <a:noFill/>
        </p:spPr>
        <p:txBody>
          <a:bodyPr wrap="square" rtlCol="0">
            <a:spAutoFit/>
          </a:bodyPr>
          <a:lstStyle/>
          <a:p>
            <a:pPr algn="ctr"/>
            <a:r>
              <a:rPr lang="ru-RU" sz="3600" b="1" i="1" dirty="0" smtClean="0"/>
              <a:t>ЭКОЛОГИЧЕСКИЕ ЗАГАДКИ</a:t>
            </a:r>
            <a:endParaRPr lang="ru-RU" sz="36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descr="https://ds04.infourok.ru/uploads/ex/0c7d/00115e14-f32f20d7/img1.jpg"/>
          <p:cNvPicPr>
            <a:picLocks noGrp="1"/>
          </p:cNvPicPr>
          <p:nvPr>
            <p:ph idx="1"/>
          </p:nvPr>
        </p:nvPicPr>
        <p:blipFill>
          <a:blip r:embed="rId2"/>
          <a:srcRect/>
          <a:stretch>
            <a:fillRect/>
          </a:stretch>
        </p:blipFill>
        <p:spPr bwMode="auto">
          <a:xfrm>
            <a:off x="142844" y="142852"/>
            <a:ext cx="8858312" cy="6572296"/>
          </a:xfrm>
          <a:prstGeom prst="rect">
            <a:avLst/>
          </a:prstGeom>
          <a:noFill/>
          <a:ln w="9525">
            <a:noFill/>
            <a:miter lim="800000"/>
            <a:headEnd/>
            <a:tailEnd/>
          </a:ln>
        </p:spPr>
      </p:pic>
      <p:sp>
        <p:nvSpPr>
          <p:cNvPr id="9" name="TextBox 8"/>
          <p:cNvSpPr txBox="1"/>
          <p:nvPr/>
        </p:nvSpPr>
        <p:spPr>
          <a:xfrm>
            <a:off x="1785918" y="428604"/>
            <a:ext cx="5500726" cy="2677656"/>
          </a:xfrm>
          <a:prstGeom prst="rect">
            <a:avLst/>
          </a:prstGeom>
          <a:noFill/>
        </p:spPr>
        <p:txBody>
          <a:bodyPr wrap="square" rtlCol="0">
            <a:spAutoFit/>
          </a:bodyPr>
          <a:lstStyle/>
          <a:p>
            <a:pPr algn="ctr"/>
            <a:r>
              <a:rPr lang="ru-RU" sz="2800" b="1" dirty="0" smtClean="0"/>
              <a:t>ЗАГАДКА</a:t>
            </a:r>
          </a:p>
          <a:p>
            <a:pPr algn="ctr"/>
            <a:r>
              <a:rPr lang="ru-RU" sz="2800" dirty="0" smtClean="0"/>
              <a:t>Домик круглый,</a:t>
            </a:r>
          </a:p>
          <a:p>
            <a:pPr algn="ctr"/>
            <a:r>
              <a:rPr lang="ru-RU" sz="2800" dirty="0" smtClean="0"/>
              <a:t>Домик белый,</a:t>
            </a:r>
          </a:p>
          <a:p>
            <a:pPr algn="ctr"/>
            <a:r>
              <a:rPr lang="ru-RU" sz="2800" dirty="0" smtClean="0"/>
              <a:t>Домик был сначала целый,</a:t>
            </a:r>
          </a:p>
          <a:p>
            <a:pPr algn="ctr"/>
            <a:r>
              <a:rPr lang="ru-RU" sz="2800" dirty="0" smtClean="0"/>
              <a:t>А как треснул ,наконец,</a:t>
            </a:r>
          </a:p>
          <a:p>
            <a:pPr algn="ctr"/>
            <a:r>
              <a:rPr lang="ru-RU" sz="2800" dirty="0" smtClean="0"/>
              <a:t>Так и выскочил жилец.</a:t>
            </a:r>
            <a:endParaRPr lang="ru-RU" sz="2800" dirty="0"/>
          </a:p>
        </p:txBody>
      </p:sp>
      <p:pic>
        <p:nvPicPr>
          <p:cNvPr id="10" name="Рисунок 9" descr="https://sun9-65.userapi.com/impf/EGj_A_k7VBO1Qd55q6oThzm5mfq0qIucNeRPPg/O2WT9ZG8eH4.jpg?size=1280x590&amp;quality=96&amp;sign=84ecb20c53189df1cc58a1cd048859ca&amp;type=album"/>
          <p:cNvPicPr/>
          <p:nvPr/>
        </p:nvPicPr>
        <p:blipFill>
          <a:blip r:embed="rId3" cstate="print"/>
          <a:srcRect/>
          <a:stretch>
            <a:fillRect/>
          </a:stretch>
        </p:blipFill>
        <p:spPr bwMode="auto">
          <a:xfrm>
            <a:off x="1428728" y="3286124"/>
            <a:ext cx="3000396" cy="2286016"/>
          </a:xfrm>
          <a:prstGeom prst="rect">
            <a:avLst/>
          </a:prstGeom>
          <a:noFill/>
          <a:ln w="9525">
            <a:noFill/>
            <a:miter lim="800000"/>
            <a:headEnd/>
            <a:tailEnd/>
          </a:ln>
        </p:spPr>
      </p:pic>
      <p:pic>
        <p:nvPicPr>
          <p:cNvPr id="11" name="Рисунок 10" descr="https://sun9-67.userapi.com/impf/pZ4Gm2KCIiOWaLIR-WKHB7Ev5SG7g5YDsCAmwg/zVovko96xgY.jpg?size=1280x590&amp;quality=96&amp;sign=d4ab6d04a1103817f9dfd668b085630d&amp;type=album"/>
          <p:cNvPicPr/>
          <p:nvPr/>
        </p:nvPicPr>
        <p:blipFill>
          <a:blip r:embed="rId4" cstate="print"/>
          <a:srcRect/>
          <a:stretch>
            <a:fillRect/>
          </a:stretch>
        </p:blipFill>
        <p:spPr bwMode="auto">
          <a:xfrm>
            <a:off x="5214942" y="3286124"/>
            <a:ext cx="3000396"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ds04.infourok.ru/uploads/ex/01b0/000da9c7-89461f5a/img13.jpg"/>
          <p:cNvPicPr>
            <a:picLocks noGrp="1"/>
          </p:cNvPicPr>
          <p:nvPr>
            <p:ph idx="1"/>
          </p:nvPr>
        </p:nvPicPr>
        <p:blipFill>
          <a:blip r:embed="rId2"/>
          <a:srcRect/>
          <a:stretch>
            <a:fillRect/>
          </a:stretch>
        </p:blipFill>
        <p:spPr bwMode="auto">
          <a:xfrm>
            <a:off x="285720" y="214290"/>
            <a:ext cx="8643997" cy="6286544"/>
          </a:xfrm>
          <a:prstGeom prst="rect">
            <a:avLst/>
          </a:prstGeom>
          <a:noFill/>
          <a:ln w="9525">
            <a:noFill/>
            <a:miter lim="800000"/>
            <a:headEnd/>
            <a:tailEnd/>
          </a:ln>
        </p:spPr>
      </p:pic>
      <p:sp>
        <p:nvSpPr>
          <p:cNvPr id="5" name="TextBox 4"/>
          <p:cNvSpPr txBox="1"/>
          <p:nvPr/>
        </p:nvSpPr>
        <p:spPr>
          <a:xfrm>
            <a:off x="1928794" y="1928802"/>
            <a:ext cx="6143668" cy="3785652"/>
          </a:xfrm>
          <a:prstGeom prst="rect">
            <a:avLst/>
          </a:prstGeom>
          <a:noFill/>
        </p:spPr>
        <p:txBody>
          <a:bodyPr wrap="square" rtlCol="0">
            <a:spAutoFit/>
          </a:bodyPr>
          <a:lstStyle/>
          <a:p>
            <a:r>
              <a:rPr lang="ru-RU" sz="2000" dirty="0" smtClean="0"/>
              <a:t>Этот эксперимент связан с яйцом и называется «Волшебное яйцо»</a:t>
            </a:r>
          </a:p>
          <a:p>
            <a:r>
              <a:rPr lang="ru-RU" sz="2000" b="1" dirty="0" smtClean="0">
                <a:solidFill>
                  <a:srgbClr val="FF0000"/>
                </a:solidFill>
              </a:rPr>
              <a:t>ОПЫТ №4</a:t>
            </a:r>
          </a:p>
          <a:p>
            <a:r>
              <a:rPr lang="ru-RU" sz="2000" dirty="0" smtClean="0"/>
              <a:t>Перед вами два стакана с водой, в один из стаканов насыпьте  соль и хорошо перемешайте. Затем опускаем яйцо в чистую в воду, что мы видим? Яйцо утонуло. Тоже самое проделаем со стаканом, где вода соленная, что происходит? Яйцо не тонет. </a:t>
            </a:r>
          </a:p>
          <a:p>
            <a:r>
              <a:rPr lang="ru-RU" sz="2000" b="1" dirty="0" smtClean="0"/>
              <a:t>Вывод: </a:t>
            </a:r>
            <a:r>
              <a:rPr lang="ru-RU" sz="2000" dirty="0" smtClean="0"/>
              <a:t>Соленая вода имеет большую плотность, чем обычная водопроводная. Именно соль поднимает яйцо на поверхность.  </a:t>
            </a:r>
          </a:p>
          <a:p>
            <a:r>
              <a:rPr lang="ru-RU" sz="2000" dirty="0" smtClean="0"/>
              <a:t> </a:t>
            </a:r>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descr="https://ds04.infourok.ru/uploads/ex/0691/000c1480-da9a8807/img7.jpg"/>
          <p:cNvPicPr>
            <a:picLocks noGrp="1"/>
          </p:cNvPicPr>
          <p:nvPr>
            <p:ph idx="1"/>
          </p:nvPr>
        </p:nvPicPr>
        <p:blipFill>
          <a:blip r:embed="rId2"/>
          <a:srcRect/>
          <a:stretch>
            <a:fillRect/>
          </a:stretch>
        </p:blipFill>
        <p:spPr bwMode="auto">
          <a:xfrm>
            <a:off x="214282" y="214290"/>
            <a:ext cx="8715436" cy="6429420"/>
          </a:xfrm>
          <a:prstGeom prst="rect">
            <a:avLst/>
          </a:prstGeom>
          <a:noFill/>
          <a:ln w="9525">
            <a:noFill/>
            <a:miter lim="800000"/>
            <a:headEnd/>
            <a:tailEnd/>
          </a:ln>
        </p:spPr>
      </p:pic>
      <p:sp>
        <p:nvSpPr>
          <p:cNvPr id="8" name="TextBox 7"/>
          <p:cNvSpPr txBox="1"/>
          <p:nvPr/>
        </p:nvSpPr>
        <p:spPr>
          <a:xfrm>
            <a:off x="1928794" y="857232"/>
            <a:ext cx="6000792" cy="2246769"/>
          </a:xfrm>
          <a:prstGeom prst="rect">
            <a:avLst/>
          </a:prstGeom>
          <a:noFill/>
        </p:spPr>
        <p:txBody>
          <a:bodyPr wrap="square" rtlCol="0">
            <a:spAutoFit/>
          </a:bodyPr>
          <a:lstStyle/>
          <a:p>
            <a:pPr algn="ctr"/>
            <a:r>
              <a:rPr lang="ru-RU" sz="2800" b="1" dirty="0" smtClean="0"/>
              <a:t>ЗАГАДКА</a:t>
            </a:r>
          </a:p>
          <a:p>
            <a:pPr algn="ctr"/>
            <a:r>
              <a:rPr lang="ru-RU" sz="2800" dirty="0" smtClean="0"/>
              <a:t>Загнут из </a:t>
            </a:r>
            <a:r>
              <a:rPr lang="ru-RU" sz="2800" dirty="0" err="1" smtClean="0"/>
              <a:t>проволки</a:t>
            </a:r>
            <a:r>
              <a:rPr lang="ru-RU" sz="2800" dirty="0" smtClean="0"/>
              <a:t> крючок</a:t>
            </a:r>
          </a:p>
          <a:p>
            <a:pPr algn="ctr"/>
            <a:r>
              <a:rPr lang="ru-RU" sz="2800" dirty="0" smtClean="0"/>
              <a:t>Соединит листы в замок ,</a:t>
            </a:r>
          </a:p>
          <a:p>
            <a:pPr algn="ctr"/>
            <a:r>
              <a:rPr lang="ru-RU" sz="2800" dirty="0" smtClean="0"/>
              <a:t>И скрепит листья очень цепко</a:t>
            </a:r>
          </a:p>
          <a:p>
            <a:pPr algn="ctr"/>
            <a:r>
              <a:rPr lang="ru-RU" sz="2800" dirty="0" smtClean="0"/>
              <a:t>Ее мы называем скрепка……..</a:t>
            </a:r>
            <a:endParaRPr lang="ru-RU" sz="2800" dirty="0"/>
          </a:p>
        </p:txBody>
      </p:sp>
      <p:pic>
        <p:nvPicPr>
          <p:cNvPr id="9" name="Рисунок 8" descr="https://sun9-48.userapi.com/impf/MtDSbKKfl8DU74yLHKNcg2T4FXLBUKW2odLySw/9tIF8fWoWj8.jpg?size=1280x590&amp;quality=96&amp;sign=e6434460ea695594226edada70a1122f&amp;type=album"/>
          <p:cNvPicPr/>
          <p:nvPr/>
        </p:nvPicPr>
        <p:blipFill>
          <a:blip r:embed="rId3"/>
          <a:srcRect/>
          <a:stretch>
            <a:fillRect/>
          </a:stretch>
        </p:blipFill>
        <p:spPr bwMode="auto">
          <a:xfrm>
            <a:off x="928662" y="3286124"/>
            <a:ext cx="3071834" cy="2659999"/>
          </a:xfrm>
          <a:prstGeom prst="rect">
            <a:avLst/>
          </a:prstGeom>
          <a:noFill/>
          <a:ln w="9525">
            <a:noFill/>
            <a:miter lim="800000"/>
            <a:headEnd/>
            <a:tailEnd/>
          </a:ln>
        </p:spPr>
      </p:pic>
      <p:pic>
        <p:nvPicPr>
          <p:cNvPr id="10" name="Рисунок 9" descr="https://sun9-33.userapi.com/impf/BV1mKnPFcuA2Fp4LMbnjfD-oBqUwL0NKMrf7ww/O_w8-FJ0u3A.jpg?size=1280x590&amp;quality=96&amp;sign=99d4f90ecc0789113fde763fc62e4ce8&amp;type=album"/>
          <p:cNvPicPr/>
          <p:nvPr/>
        </p:nvPicPr>
        <p:blipFill>
          <a:blip r:embed="rId4"/>
          <a:srcRect/>
          <a:stretch>
            <a:fillRect/>
          </a:stretch>
        </p:blipFill>
        <p:spPr bwMode="auto">
          <a:xfrm>
            <a:off x="5214942" y="3286124"/>
            <a:ext cx="3000396" cy="264320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avatars.mds.yandex.net/get-zen_doc/3986249/pub_5f7d994ef8625710920ec1b3_5f7da2bd1e2da6289e312782/scale_1200"/>
          <p:cNvPicPr>
            <a:picLocks noGrp="1"/>
          </p:cNvPicPr>
          <p:nvPr>
            <p:ph idx="1"/>
          </p:nvPr>
        </p:nvPicPr>
        <p:blipFill>
          <a:blip r:embed="rId2"/>
          <a:srcRect/>
          <a:stretch>
            <a:fillRect/>
          </a:stretch>
        </p:blipFill>
        <p:spPr bwMode="auto">
          <a:xfrm>
            <a:off x="285720" y="285728"/>
            <a:ext cx="8572560" cy="6215106"/>
          </a:xfrm>
          <a:prstGeom prst="rect">
            <a:avLst/>
          </a:prstGeom>
          <a:noFill/>
          <a:ln w="9525">
            <a:noFill/>
            <a:miter lim="800000"/>
            <a:headEnd/>
            <a:tailEnd/>
          </a:ln>
        </p:spPr>
      </p:pic>
      <p:sp>
        <p:nvSpPr>
          <p:cNvPr id="5" name="TextBox 4"/>
          <p:cNvSpPr txBox="1"/>
          <p:nvPr/>
        </p:nvSpPr>
        <p:spPr>
          <a:xfrm>
            <a:off x="2000232" y="571480"/>
            <a:ext cx="6215106" cy="5909310"/>
          </a:xfrm>
          <a:prstGeom prst="rect">
            <a:avLst/>
          </a:prstGeom>
          <a:noFill/>
        </p:spPr>
        <p:txBody>
          <a:bodyPr wrap="square" rtlCol="0">
            <a:spAutoFit/>
          </a:bodyPr>
          <a:lstStyle/>
          <a:p>
            <a:r>
              <a:rPr lang="ru-RU" b="1" dirty="0" smtClean="0">
                <a:solidFill>
                  <a:srgbClr val="FF0000"/>
                </a:solidFill>
              </a:rPr>
              <a:t>ОПЫТ №5</a:t>
            </a:r>
            <a:r>
              <a:rPr lang="ru-RU" b="1" dirty="0" smtClean="0"/>
              <a:t> «Чудо скрепка»</a:t>
            </a:r>
          </a:p>
          <a:p>
            <a:pPr algn="just"/>
            <a:r>
              <a:rPr lang="ru-RU" dirty="0" smtClean="0"/>
              <a:t>Нам понадобится стакан с водой, канцелярская скрепка и моющее средство.</a:t>
            </a:r>
          </a:p>
          <a:p>
            <a:pPr algn="just"/>
            <a:r>
              <a:rPr lang="ru-RU" dirty="0" smtClean="0"/>
              <a:t>Для начало опустим скрепку в воду, мы увидим, что скрепка утонула, затем с помощью расправленной скрепки аккуратно опустим еще одну скрепку, и увидим, что скрепка плавает на поверхности воды, еще мы можем увидеть, что поверхность воды немного прогнулась под тяжестью скрепки, как натянутая кожа. Теперь капнем в воду немного моющего средства-скрепка утонула.</a:t>
            </a:r>
          </a:p>
          <a:p>
            <a:pPr algn="just"/>
            <a:r>
              <a:rPr lang="ru-RU" dirty="0" smtClean="0"/>
              <a:t>Почему так получилось?</a:t>
            </a:r>
          </a:p>
          <a:p>
            <a:pPr algn="just"/>
            <a:r>
              <a:rPr lang="ru-RU" dirty="0" smtClean="0"/>
              <a:t>У воды действительно есть кожа. Она образуется при контакте воды с другими веществами. Особенно прочная пленка возникает при контакте с воздухом. Мельчайшие частички воды –молекулы - притягиваются друг к другу. Это называется </a:t>
            </a:r>
            <a:r>
              <a:rPr lang="ru-RU" dirty="0" err="1" smtClean="0"/>
              <a:t>когезией</a:t>
            </a:r>
            <a:r>
              <a:rPr lang="ru-RU" dirty="0" smtClean="0"/>
              <a:t>. В толще воды каждую молекулу тянет во все стороны, но на поверхности все иначе. Вес скрепки распределяется по большой поверхности, поэтому она способна удерживаться на плаву. Мыло разрушает пленку на поверхности воды, поэтому скрепка и утонула.</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million-wallpapers.ru/wallpapers/4/23/15781182476394687599/zelenyj-listik-dereva-na-vodnoj-gladi-ozera.jpg"/>
          <p:cNvPicPr/>
          <p:nvPr/>
        </p:nvPicPr>
        <p:blipFill>
          <a:blip r:embed="rId2"/>
          <a:srcRect/>
          <a:stretch>
            <a:fillRect/>
          </a:stretch>
        </p:blipFill>
        <p:spPr bwMode="auto">
          <a:xfrm>
            <a:off x="214282" y="214290"/>
            <a:ext cx="8715436" cy="6429420"/>
          </a:xfrm>
          <a:prstGeom prst="rect">
            <a:avLst/>
          </a:prstGeom>
          <a:noFill/>
          <a:ln w="9525">
            <a:noFill/>
            <a:miter lim="800000"/>
            <a:headEnd/>
            <a:tailEnd/>
          </a:ln>
        </p:spPr>
      </p:pic>
      <p:sp>
        <p:nvSpPr>
          <p:cNvPr id="4" name="TextBox 3"/>
          <p:cNvSpPr txBox="1"/>
          <p:nvPr/>
        </p:nvSpPr>
        <p:spPr>
          <a:xfrm>
            <a:off x="1785918" y="1714488"/>
            <a:ext cx="4357718" cy="1446550"/>
          </a:xfrm>
          <a:prstGeom prst="rect">
            <a:avLst/>
          </a:prstGeom>
          <a:noFill/>
        </p:spPr>
        <p:txBody>
          <a:bodyPr wrap="square" rtlCol="0">
            <a:spAutoFit/>
          </a:bodyPr>
          <a:lstStyle/>
          <a:p>
            <a:pPr algn="ctr"/>
            <a:r>
              <a:rPr lang="ru-RU" sz="4400" i="1" dirty="0" smtClean="0"/>
              <a:t>ЭКОЛОГИЧЕСКИЕ ИГРЫ</a:t>
            </a:r>
            <a:endParaRPr lang="ru-RU" sz="44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descr="https://ds04.infourok.ru/uploads/ex/069e/001403cd-58debd0a/img13.jpg"/>
          <p:cNvPicPr>
            <a:picLocks noGrp="1"/>
          </p:cNvPicPr>
          <p:nvPr>
            <p:ph idx="1"/>
          </p:nvPr>
        </p:nvPicPr>
        <p:blipFill>
          <a:blip r:embed="rId2"/>
          <a:srcRect/>
          <a:stretch>
            <a:fillRect/>
          </a:stretch>
        </p:blipFill>
        <p:spPr bwMode="auto">
          <a:xfrm>
            <a:off x="357158" y="214290"/>
            <a:ext cx="8501121" cy="6429420"/>
          </a:xfrm>
          <a:prstGeom prst="rect">
            <a:avLst/>
          </a:prstGeom>
          <a:noFill/>
          <a:ln w="9525">
            <a:noFill/>
            <a:miter lim="800000"/>
            <a:headEnd/>
            <a:tailEnd/>
          </a:ln>
        </p:spPr>
      </p:pic>
      <p:sp>
        <p:nvSpPr>
          <p:cNvPr id="8" name="Прямоугольник 7"/>
          <p:cNvSpPr/>
          <p:nvPr/>
        </p:nvSpPr>
        <p:spPr>
          <a:xfrm>
            <a:off x="2071670" y="428604"/>
            <a:ext cx="5500726" cy="4401205"/>
          </a:xfrm>
          <a:prstGeom prst="rect">
            <a:avLst/>
          </a:prstGeom>
        </p:spPr>
        <p:txBody>
          <a:bodyPr wrap="square">
            <a:spAutoFit/>
          </a:bodyPr>
          <a:lstStyle/>
          <a:p>
            <a:pPr algn="ctr"/>
            <a:r>
              <a:rPr lang="ru-RU" sz="2000" i="1" dirty="0" smtClean="0"/>
              <a:t>Удивительное зрелище.</a:t>
            </a:r>
          </a:p>
          <a:p>
            <a:pPr algn="ctr"/>
            <a:r>
              <a:rPr lang="ru-RU" sz="2000" b="1" i="1" dirty="0" smtClean="0">
                <a:solidFill>
                  <a:srgbClr val="FF0000"/>
                </a:solidFill>
              </a:rPr>
              <a:t>ОПЫТ №6</a:t>
            </a:r>
            <a:r>
              <a:rPr lang="ru-RU" sz="2000" i="1" dirty="0" smtClean="0"/>
              <a:t> «Вулкан в стакане»</a:t>
            </a:r>
          </a:p>
          <a:p>
            <a:pPr algn="just"/>
            <a:r>
              <a:rPr lang="ru-RU" sz="2000" i="1" dirty="0" smtClean="0"/>
              <a:t>В банку с водой необходимо добавить растительное масло, затем с помощью пипетки добавить несколько цветных капель. После в банку с содержимым добавить соль и можно наблюдать удивительное зрелище. </a:t>
            </a:r>
          </a:p>
          <a:p>
            <a:pPr algn="just"/>
            <a:r>
              <a:rPr lang="ru-RU" sz="2000" i="1" dirty="0" smtClean="0"/>
              <a:t>Так происходит, за счет того, что соль тяжелая и оседает на дно стакана, захватывая с собой мелкие капельки масло. В воде, которая находится на дне стакана, соль растворяется и частицы масло , ничем не удерживаемые, снова поднимаются на поверхность.</a:t>
            </a:r>
            <a:endParaRPr lang="ru-RU" sz="20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ds04.infourok.ru/uploads/ex/0691/000c1480-da9a8807/img7.jpg"/>
          <p:cNvPicPr>
            <a:picLocks noGrp="1"/>
          </p:cNvPicPr>
          <p:nvPr>
            <p:ph idx="1"/>
          </p:nvPr>
        </p:nvPicPr>
        <p:blipFill>
          <a:blip r:embed="rId2"/>
          <a:srcRect/>
          <a:stretch>
            <a:fillRect/>
          </a:stretch>
        </p:blipFill>
        <p:spPr bwMode="auto">
          <a:xfrm>
            <a:off x="214282" y="214290"/>
            <a:ext cx="8643998" cy="6286544"/>
          </a:xfrm>
          <a:prstGeom prst="rect">
            <a:avLst/>
          </a:prstGeom>
          <a:noFill/>
          <a:ln w="9525">
            <a:noFill/>
            <a:miter lim="800000"/>
            <a:headEnd/>
            <a:tailEnd/>
          </a:ln>
        </p:spPr>
      </p:pic>
      <p:pic>
        <p:nvPicPr>
          <p:cNvPr id="5" name="Рисунок 4" descr="https://sun9-27.userapi.com/impf/939R6TfCDrmwpqpKReMPWsRXCehQnDoEhhfDiQ/2rErRgYaCLU.jpg?size=1280x590&amp;quality=96&amp;sign=9369089e5860cdf24e023d960ee85544&amp;type=album"/>
          <p:cNvPicPr/>
          <p:nvPr/>
        </p:nvPicPr>
        <p:blipFill>
          <a:blip r:embed="rId3" cstate="print"/>
          <a:srcRect/>
          <a:stretch>
            <a:fillRect/>
          </a:stretch>
        </p:blipFill>
        <p:spPr bwMode="auto">
          <a:xfrm>
            <a:off x="785786" y="3429000"/>
            <a:ext cx="3429024" cy="2700340"/>
          </a:xfrm>
          <a:prstGeom prst="rect">
            <a:avLst/>
          </a:prstGeom>
          <a:noFill/>
          <a:ln w="9525">
            <a:noFill/>
            <a:miter lim="800000"/>
            <a:headEnd/>
            <a:tailEnd/>
          </a:ln>
        </p:spPr>
      </p:pic>
      <p:pic>
        <p:nvPicPr>
          <p:cNvPr id="7" name="Рисунок 6" descr="https://sun9-18.userapi.com/impf/f3F3ixcmMGmi2d783S2hFlctp0lRvDY0IHOo2g/ri1yBF6Ao0U.jpg?size=1280x590&amp;quality=96&amp;sign=918aa542430347e54a920051f8830e34&amp;type=album"/>
          <p:cNvPicPr/>
          <p:nvPr/>
        </p:nvPicPr>
        <p:blipFill>
          <a:blip r:embed="rId4" cstate="print"/>
          <a:srcRect/>
          <a:stretch>
            <a:fillRect/>
          </a:stretch>
        </p:blipFill>
        <p:spPr bwMode="auto">
          <a:xfrm>
            <a:off x="857224" y="785794"/>
            <a:ext cx="3357586" cy="2214578"/>
          </a:xfrm>
          <a:prstGeom prst="rect">
            <a:avLst/>
          </a:prstGeom>
          <a:noFill/>
          <a:ln w="9525">
            <a:noFill/>
            <a:miter lim="800000"/>
            <a:headEnd/>
            <a:tailEnd/>
          </a:ln>
        </p:spPr>
      </p:pic>
      <p:pic>
        <p:nvPicPr>
          <p:cNvPr id="8" name="Рисунок 7" descr="https://sun9-74.userapi.com/impf/oa6LjV_-K5_7nj3sC8d_FH-H9wFSSkPHzeq98w/U186DEQ4dZ8.jpg?size=1280x590&amp;quality=96&amp;sign=68dd4831c4f09c0b9959830fa4dacfcc&amp;type=album"/>
          <p:cNvPicPr/>
          <p:nvPr/>
        </p:nvPicPr>
        <p:blipFill>
          <a:blip r:embed="rId5" cstate="print"/>
          <a:srcRect/>
          <a:stretch>
            <a:fillRect/>
          </a:stretch>
        </p:blipFill>
        <p:spPr bwMode="auto">
          <a:xfrm>
            <a:off x="4929190" y="714356"/>
            <a:ext cx="3429024" cy="2357454"/>
          </a:xfrm>
          <a:prstGeom prst="rect">
            <a:avLst/>
          </a:prstGeom>
          <a:noFill/>
          <a:ln w="9525">
            <a:noFill/>
            <a:miter lim="800000"/>
            <a:headEnd/>
            <a:tailEnd/>
          </a:ln>
        </p:spPr>
      </p:pic>
      <p:pic>
        <p:nvPicPr>
          <p:cNvPr id="9" name="Рисунок 8" descr="https://sun9-55.userapi.com/impf/BqHWEkSoLmas5SGRqwQrFS--FobPSa0F3vQjFA/lX29FvZ_plo.jpg?size=1280x590&amp;quality=96&amp;sign=3bbbd6dd4ca1000b35aa29757a43b960&amp;type=album"/>
          <p:cNvPicPr/>
          <p:nvPr/>
        </p:nvPicPr>
        <p:blipFill>
          <a:blip r:embed="rId6"/>
          <a:srcRect/>
          <a:stretch>
            <a:fillRect/>
          </a:stretch>
        </p:blipFill>
        <p:spPr bwMode="auto">
          <a:xfrm>
            <a:off x="5000628" y="3429000"/>
            <a:ext cx="3357586" cy="27146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https://ds04.infourok.ru/uploads/ex/01b0/000da9c7-89461f5a/img13.jpg"/>
          <p:cNvPicPr>
            <a:picLocks noGrp="1"/>
          </p:cNvPicPr>
          <p:nvPr>
            <p:ph idx="1"/>
          </p:nvPr>
        </p:nvPicPr>
        <p:blipFill>
          <a:blip r:embed="rId2"/>
          <a:srcRect/>
          <a:stretch>
            <a:fillRect/>
          </a:stretch>
        </p:blipFill>
        <p:spPr bwMode="auto">
          <a:xfrm>
            <a:off x="214282" y="214290"/>
            <a:ext cx="8715436" cy="6429420"/>
          </a:xfrm>
          <a:prstGeom prst="rect">
            <a:avLst/>
          </a:prstGeom>
          <a:noFill/>
          <a:ln w="9525">
            <a:noFill/>
            <a:miter lim="800000"/>
            <a:headEnd/>
            <a:tailEnd/>
          </a:ln>
        </p:spPr>
      </p:pic>
      <p:sp>
        <p:nvSpPr>
          <p:cNvPr id="5" name="TextBox 4"/>
          <p:cNvSpPr txBox="1"/>
          <p:nvPr/>
        </p:nvSpPr>
        <p:spPr>
          <a:xfrm>
            <a:off x="1428728" y="1428736"/>
            <a:ext cx="6643734" cy="1938992"/>
          </a:xfrm>
          <a:prstGeom prst="rect">
            <a:avLst/>
          </a:prstGeom>
          <a:noFill/>
        </p:spPr>
        <p:txBody>
          <a:bodyPr wrap="square" rtlCol="0">
            <a:spAutoFit/>
          </a:bodyPr>
          <a:lstStyle/>
          <a:p>
            <a:r>
              <a:rPr lang="ru-RU" sz="2400" b="1" i="1" dirty="0" smtClean="0"/>
              <a:t>Цель мастер - класса: Повысить уровень профессиональной компетентности по экспериментально-исследовательской деятельности посредством сказки, загадок и игр. </a:t>
            </a:r>
          </a:p>
        </p:txBody>
      </p:sp>
      <p:sp>
        <p:nvSpPr>
          <p:cNvPr id="6" name="TextBox 5"/>
          <p:cNvSpPr txBox="1"/>
          <p:nvPr/>
        </p:nvSpPr>
        <p:spPr>
          <a:xfrm>
            <a:off x="1571604" y="3286124"/>
            <a:ext cx="6572296" cy="3416320"/>
          </a:xfrm>
          <a:prstGeom prst="rect">
            <a:avLst/>
          </a:prstGeom>
          <a:noFill/>
        </p:spPr>
        <p:txBody>
          <a:bodyPr wrap="square" rtlCol="0">
            <a:spAutoFit/>
          </a:bodyPr>
          <a:lstStyle/>
          <a:p>
            <a:r>
              <a:rPr lang="ru-RU" sz="2400" b="1" dirty="0" smtClean="0"/>
              <a:t>Задачи:</a:t>
            </a:r>
          </a:p>
          <a:p>
            <a:r>
              <a:rPr lang="ru-RU" sz="2400" dirty="0" smtClean="0"/>
              <a:t>1.Показать ,какие средства можно использовать для опытов в экспериментальной деятельности детей.</a:t>
            </a:r>
          </a:p>
          <a:p>
            <a:r>
              <a:rPr lang="ru-RU" sz="2400" dirty="0" smtClean="0"/>
              <a:t>2.Развивать познавательный интерес к окружающему миру, умение делиться приобретенным опытом с другими людьми.</a:t>
            </a:r>
          </a:p>
          <a:p>
            <a:r>
              <a:rPr lang="ru-RU" sz="2400" dirty="0" smtClean="0"/>
              <a:t>3.Развивать логику, мышления и умение фантазировать.</a:t>
            </a: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descr="https://avatars.mds.yandex.net/get-zen_doc/3986249/pub_5f7d994ef8625710920ec1b3_5f7da2bd1e2da6289e312782/scale_1200"/>
          <p:cNvPicPr>
            <a:picLocks noGrp="1"/>
          </p:cNvPicPr>
          <p:nvPr>
            <p:ph idx="1"/>
          </p:nvPr>
        </p:nvPicPr>
        <p:blipFill>
          <a:blip r:embed="rId2"/>
          <a:srcRect/>
          <a:stretch>
            <a:fillRect/>
          </a:stretch>
        </p:blipFill>
        <p:spPr bwMode="auto">
          <a:xfrm>
            <a:off x="285720" y="214290"/>
            <a:ext cx="8501122" cy="6429420"/>
          </a:xfrm>
          <a:prstGeom prst="rect">
            <a:avLst/>
          </a:prstGeom>
          <a:noFill/>
          <a:ln w="9525">
            <a:noFill/>
            <a:miter lim="800000"/>
            <a:headEnd/>
            <a:tailEnd/>
          </a:ln>
        </p:spPr>
      </p:pic>
      <p:sp>
        <p:nvSpPr>
          <p:cNvPr id="8" name="TextBox 7"/>
          <p:cNvSpPr txBox="1"/>
          <p:nvPr/>
        </p:nvSpPr>
        <p:spPr>
          <a:xfrm>
            <a:off x="1857356" y="1285860"/>
            <a:ext cx="6643734" cy="5262979"/>
          </a:xfrm>
          <a:prstGeom prst="rect">
            <a:avLst/>
          </a:prstGeom>
          <a:noFill/>
        </p:spPr>
        <p:txBody>
          <a:bodyPr wrap="square" rtlCol="0">
            <a:spAutoFit/>
          </a:bodyPr>
          <a:lstStyle/>
          <a:p>
            <a:r>
              <a:rPr lang="ru-RU" sz="2400" dirty="0" smtClean="0"/>
              <a:t>Главное достоинство экспериментов, опытов которые мы проводим с детьми, позволяют ребенку взглянуть на окружающий мир по иному. Он может увидеть новое в известном и поменять точку зрения на предметы, явления, ситуации. Это расширяет границы познавательной деятельности, нужно лишь придать им необходимую направленность. В процессе экспериментирования идет обогащение памяти ребенка, активизируется его мыслительные процессы, так как постоянно возникает необходимость совершать операции анализа и синтеза, сравнения, классификации, обобщения.</a:t>
            </a: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img.crazys.info/files/i/2009.1.2/1230899681_hj067.jpg"/>
          <p:cNvPicPr>
            <a:picLocks noGrp="1"/>
          </p:cNvPicPr>
          <p:nvPr>
            <p:ph idx="1"/>
          </p:nvPr>
        </p:nvPicPr>
        <p:blipFill>
          <a:blip r:embed="rId2" cstate="print"/>
          <a:srcRect/>
          <a:stretch>
            <a:fillRect/>
          </a:stretch>
        </p:blipFill>
        <p:spPr bwMode="auto">
          <a:xfrm>
            <a:off x="285720" y="214290"/>
            <a:ext cx="8501122" cy="6357982"/>
          </a:xfrm>
          <a:prstGeom prst="rect">
            <a:avLst/>
          </a:prstGeom>
          <a:noFill/>
          <a:ln w="9525">
            <a:noFill/>
            <a:miter lim="800000"/>
            <a:headEnd/>
            <a:tailEnd/>
          </a:ln>
        </p:spPr>
      </p:pic>
      <p:sp>
        <p:nvSpPr>
          <p:cNvPr id="5" name="TextBox 4"/>
          <p:cNvSpPr txBox="1"/>
          <p:nvPr/>
        </p:nvSpPr>
        <p:spPr>
          <a:xfrm>
            <a:off x="2071670" y="1285860"/>
            <a:ext cx="6072230" cy="707886"/>
          </a:xfrm>
          <a:prstGeom prst="rect">
            <a:avLst/>
          </a:prstGeom>
          <a:noFill/>
        </p:spPr>
        <p:txBody>
          <a:bodyPr wrap="square" rtlCol="0">
            <a:spAutoFit/>
          </a:bodyPr>
          <a:lstStyle/>
          <a:p>
            <a:r>
              <a:rPr lang="ru-RU" sz="4000" b="1" i="1" dirty="0" smtClean="0"/>
              <a:t>СПАСИБО ЗА ВНИМАНИЕ!</a:t>
            </a:r>
            <a:endParaRPr lang="ru-RU" sz="40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Содержимое 7" descr="https://ds04.infourok.ru/uploads/ex/01b0/000da9c7-89461f5a/img13.jpg"/>
          <p:cNvPicPr>
            <a:picLocks noGrp="1"/>
          </p:cNvPicPr>
          <p:nvPr>
            <p:ph idx="1"/>
          </p:nvPr>
        </p:nvPicPr>
        <p:blipFill>
          <a:blip r:embed="rId2"/>
          <a:srcRect/>
          <a:stretch>
            <a:fillRect/>
          </a:stretch>
        </p:blipFill>
        <p:spPr bwMode="auto">
          <a:xfrm>
            <a:off x="285720" y="214290"/>
            <a:ext cx="8643998" cy="6500858"/>
          </a:xfrm>
          <a:prstGeom prst="rect">
            <a:avLst/>
          </a:prstGeom>
          <a:noFill/>
          <a:ln w="9525">
            <a:noFill/>
            <a:miter lim="800000"/>
            <a:headEnd/>
            <a:tailEnd/>
          </a:ln>
        </p:spPr>
      </p:pic>
      <p:sp>
        <p:nvSpPr>
          <p:cNvPr id="10" name="TextBox 9"/>
          <p:cNvSpPr txBox="1"/>
          <p:nvPr/>
        </p:nvSpPr>
        <p:spPr>
          <a:xfrm>
            <a:off x="1571604" y="1571612"/>
            <a:ext cx="6429420" cy="4524315"/>
          </a:xfrm>
          <a:prstGeom prst="rect">
            <a:avLst/>
          </a:prstGeom>
          <a:noFill/>
        </p:spPr>
        <p:txBody>
          <a:bodyPr wrap="square" rtlCol="0">
            <a:spAutoFit/>
          </a:bodyPr>
          <a:lstStyle/>
          <a:p>
            <a:r>
              <a:rPr lang="ru-RU" sz="2400" dirty="0" smtClean="0"/>
              <a:t>В своей практике я столкнулась с такой проблемой, как развить у детей интерес и любовь к окружающему миру?</a:t>
            </a:r>
          </a:p>
          <a:p>
            <a:r>
              <a:rPr lang="ru-RU" sz="2400" dirty="0" smtClean="0"/>
              <a:t>И задалась вопросом: </a:t>
            </a:r>
            <a:r>
              <a:rPr lang="ru-RU" sz="2400" b="1" dirty="0" smtClean="0"/>
              <a:t>А ЧТО ЖЕ ЛЮБЯТ ДЕТИ ?</a:t>
            </a:r>
          </a:p>
          <a:p>
            <a:r>
              <a:rPr lang="ru-RU" sz="2400" dirty="0" smtClean="0"/>
              <a:t>В процессе экспериментирования дошкольники получают возможность удовлетворить присущую им любознательность (Почему? Зачем? Как? Что будет? почувствовать себя учеными, исследователями, первооткрывателями.</a:t>
            </a:r>
          </a:p>
          <a:p>
            <a:r>
              <a:rPr lang="ru-RU" sz="2400" dirty="0" smtClean="0"/>
              <a:t>Таким образом я пришла к выводу: </a:t>
            </a:r>
            <a:r>
              <a:rPr lang="ru-RU" sz="2400" b="1" dirty="0" smtClean="0"/>
              <a:t>Дети любят все таинственное, загадочное и необычное.</a:t>
            </a:r>
            <a:endParaRPr lang="ru-RU"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avatars.mds.yandex.net/get-zen_doc/3986249/pub_5f7d994ef8625710920ec1b3_5f7da2bd1e2da6289e312782/scale_1200"/>
          <p:cNvPicPr>
            <a:picLocks noGrp="1"/>
          </p:cNvPicPr>
          <p:nvPr>
            <p:ph idx="1"/>
          </p:nvPr>
        </p:nvPicPr>
        <p:blipFill>
          <a:blip r:embed="rId2"/>
          <a:srcRect/>
          <a:stretch>
            <a:fillRect/>
          </a:stretch>
        </p:blipFill>
        <p:spPr bwMode="auto">
          <a:xfrm>
            <a:off x="285720" y="214290"/>
            <a:ext cx="8643998" cy="6429420"/>
          </a:xfrm>
          <a:prstGeom prst="rect">
            <a:avLst/>
          </a:prstGeom>
          <a:noFill/>
          <a:ln w="9525">
            <a:noFill/>
            <a:miter lim="800000"/>
            <a:headEnd/>
            <a:tailEnd/>
          </a:ln>
        </p:spPr>
      </p:pic>
      <p:sp>
        <p:nvSpPr>
          <p:cNvPr id="5" name="TextBox 4"/>
          <p:cNvSpPr txBox="1"/>
          <p:nvPr/>
        </p:nvSpPr>
        <p:spPr>
          <a:xfrm>
            <a:off x="2928926" y="1357298"/>
            <a:ext cx="5500726" cy="5047536"/>
          </a:xfrm>
          <a:prstGeom prst="rect">
            <a:avLst/>
          </a:prstGeom>
          <a:noFill/>
        </p:spPr>
        <p:txBody>
          <a:bodyPr wrap="square" rtlCol="0">
            <a:spAutoFit/>
          </a:bodyPr>
          <a:lstStyle/>
          <a:p>
            <a:pPr algn="ctr"/>
            <a:r>
              <a:rPr lang="ru-RU" sz="2400" b="1" dirty="0" smtClean="0"/>
              <a:t>АКТУАЛЬНОСТЬ</a:t>
            </a:r>
            <a:r>
              <a:rPr lang="ru-RU" dirty="0" smtClean="0"/>
              <a:t> </a:t>
            </a:r>
          </a:p>
          <a:p>
            <a:r>
              <a:rPr lang="ru-RU" sz="2800" dirty="0" smtClean="0"/>
              <a:t>В основе экспериментальной деятельности дошкольников лежит жажда познания,</a:t>
            </a:r>
          </a:p>
          <a:p>
            <a:r>
              <a:rPr lang="ru-RU" sz="2800" dirty="0" smtClean="0"/>
              <a:t>Стремления к открытиям,</a:t>
            </a:r>
          </a:p>
          <a:p>
            <a:r>
              <a:rPr lang="ru-RU" sz="2800" dirty="0" smtClean="0"/>
              <a:t>Любознательность, потребность в умственных впечатлениях, и наша задача удовлетворить потребность детей ,что в свою очередь приведет к интеллектуальному и эмоциональному развитию.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z69.d.sdska.ru/2-z69-06191734-29ce-4271-9f5f-8f2926d6e81e.jpg"/>
          <p:cNvPicPr>
            <a:picLocks noGrp="1"/>
          </p:cNvPicPr>
          <p:nvPr>
            <p:ph idx="1"/>
          </p:nvPr>
        </p:nvPicPr>
        <p:blipFill>
          <a:blip r:embed="rId2"/>
          <a:srcRect/>
          <a:stretch>
            <a:fillRect/>
          </a:stretch>
        </p:blipFill>
        <p:spPr bwMode="auto">
          <a:xfrm>
            <a:off x="285720" y="214290"/>
            <a:ext cx="8572560" cy="6357982"/>
          </a:xfrm>
          <a:prstGeom prst="rect">
            <a:avLst/>
          </a:prstGeom>
          <a:noFill/>
          <a:ln w="9525">
            <a:noFill/>
            <a:miter lim="800000"/>
            <a:headEnd/>
            <a:tailEnd/>
          </a:ln>
        </p:spPr>
      </p:pic>
      <p:sp>
        <p:nvSpPr>
          <p:cNvPr id="5" name="TextBox 4"/>
          <p:cNvSpPr txBox="1"/>
          <p:nvPr/>
        </p:nvSpPr>
        <p:spPr>
          <a:xfrm>
            <a:off x="357158" y="285728"/>
            <a:ext cx="4500594" cy="2062103"/>
          </a:xfrm>
          <a:prstGeom prst="rect">
            <a:avLst/>
          </a:prstGeom>
          <a:noFill/>
        </p:spPr>
        <p:txBody>
          <a:bodyPr wrap="square" rtlCol="0">
            <a:spAutoFit/>
          </a:bodyPr>
          <a:lstStyle/>
          <a:p>
            <a:pPr algn="ctr"/>
            <a:r>
              <a:rPr lang="ru-RU" sz="4000" dirty="0" smtClean="0"/>
              <a:t>Экологическая СКАЗКА</a:t>
            </a:r>
          </a:p>
          <a:p>
            <a:r>
              <a:rPr lang="ru-RU" sz="2400" dirty="0" smtClean="0"/>
              <a:t>«Путешествие Алисы в мир чудес»</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avatars.mds.yandex.net/get-zen_doc/3986249/pub_5f7d994ef8625710920ec1b3_5f7da2bd1e2da6289e312782/scale_1200"/>
          <p:cNvPicPr>
            <a:picLocks noGrp="1"/>
          </p:cNvPicPr>
          <p:nvPr>
            <p:ph idx="1"/>
          </p:nvPr>
        </p:nvPicPr>
        <p:blipFill>
          <a:blip r:embed="rId2"/>
          <a:srcRect/>
          <a:stretch>
            <a:fillRect/>
          </a:stretch>
        </p:blipFill>
        <p:spPr bwMode="auto">
          <a:xfrm>
            <a:off x="285720" y="142852"/>
            <a:ext cx="8572560" cy="6500858"/>
          </a:xfrm>
          <a:prstGeom prst="rect">
            <a:avLst/>
          </a:prstGeom>
          <a:noFill/>
          <a:ln w="9525">
            <a:noFill/>
            <a:miter lim="800000"/>
            <a:headEnd/>
            <a:tailEnd/>
          </a:ln>
        </p:spPr>
      </p:pic>
      <p:sp>
        <p:nvSpPr>
          <p:cNvPr id="5" name="TextBox 4"/>
          <p:cNvSpPr txBox="1"/>
          <p:nvPr/>
        </p:nvSpPr>
        <p:spPr>
          <a:xfrm>
            <a:off x="2000232" y="1000108"/>
            <a:ext cx="6715172" cy="5324535"/>
          </a:xfrm>
          <a:prstGeom prst="rect">
            <a:avLst/>
          </a:prstGeom>
          <a:noFill/>
        </p:spPr>
        <p:txBody>
          <a:bodyPr wrap="square" rtlCol="0">
            <a:spAutoFit/>
          </a:bodyPr>
          <a:lstStyle/>
          <a:p>
            <a:r>
              <a:rPr lang="ru-RU" sz="2000" dirty="0" smtClean="0"/>
              <a:t>Жила была девочка, Алиса. Уж очень она была любопытная , как и все дети. Однажды Алиса услышала разговор птиц о том, что они видели в других краях. Ей стало интересно, а что же твориться вокруг ее дома, ведь она еще никогда нигде не была. И Алиса отправилась в путешествие по родному краю в поисках приключений.</a:t>
            </a:r>
          </a:p>
          <a:p>
            <a:r>
              <a:rPr lang="ru-RU" sz="2000" dirty="0" smtClean="0"/>
              <a:t>Выйдя за забор, она увидела небольшой пруд, в нем плавало много загадочных цветов, это были кувшинки.</a:t>
            </a:r>
          </a:p>
          <a:p>
            <a:r>
              <a:rPr lang="ru-RU" sz="2000" dirty="0" smtClean="0"/>
              <a:t>Солнышко уже начало всходить и Алиса увидела, как распускаются эти прекрасные цветы.</a:t>
            </a:r>
          </a:p>
          <a:p>
            <a:endParaRPr lang="ru-RU" sz="2000" dirty="0" smtClean="0"/>
          </a:p>
          <a:p>
            <a:r>
              <a:rPr lang="ru-RU" sz="2000" dirty="0" smtClean="0">
                <a:solidFill>
                  <a:srgbClr val="FF0000"/>
                </a:solidFill>
              </a:rPr>
              <a:t>ОПЫТ №1.</a:t>
            </a:r>
            <a:r>
              <a:rPr lang="ru-RU" sz="2000" dirty="0" smtClean="0"/>
              <a:t> Вырежьте из цветной бумаги цветы с длинными лепестками. При помощи карандаша закрутите лепестки к центру. А теперь опустите кувшинки на воду, налитую в миски. Буквально на ваших глаз лепестки цветов начнут распускаться. Это происходит потому, что бумага намокает, становиться постепенно тяжелее и лепестки раскрываются.</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uiconstock.com/wp-content/uploads/2014/03/Ecology_background.jpg"/>
          <p:cNvPicPr>
            <a:picLocks noGrp="1"/>
          </p:cNvPicPr>
          <p:nvPr>
            <p:ph idx="1"/>
          </p:nvPr>
        </p:nvPicPr>
        <p:blipFill>
          <a:blip r:embed="rId2"/>
          <a:srcRect/>
          <a:stretch>
            <a:fillRect/>
          </a:stretch>
        </p:blipFill>
        <p:spPr bwMode="auto">
          <a:xfrm>
            <a:off x="214282" y="214290"/>
            <a:ext cx="8715436" cy="6357982"/>
          </a:xfrm>
          <a:prstGeom prst="rect">
            <a:avLst/>
          </a:prstGeom>
          <a:noFill/>
          <a:ln w="9525">
            <a:noFill/>
            <a:miter lim="800000"/>
            <a:headEnd/>
            <a:tailEnd/>
          </a:ln>
        </p:spPr>
      </p:pic>
      <p:pic>
        <p:nvPicPr>
          <p:cNvPr id="5" name="Рисунок 4" descr="https://sun9-34.userapi.com/impf/mXUzEipryPhGTzhn_W3qTWviXs9a1LreSDbzcA/Oq314noaYsM.jpg?size=1280x590&amp;quality=96&amp;sign=2d81c8741af5977432f0531e306c174d&amp;type=album"/>
          <p:cNvPicPr/>
          <p:nvPr/>
        </p:nvPicPr>
        <p:blipFill>
          <a:blip r:embed="rId3" cstate="print"/>
          <a:srcRect/>
          <a:stretch>
            <a:fillRect/>
          </a:stretch>
        </p:blipFill>
        <p:spPr bwMode="auto">
          <a:xfrm>
            <a:off x="428596" y="285728"/>
            <a:ext cx="3714776" cy="2244358"/>
          </a:xfrm>
          <a:prstGeom prst="rect">
            <a:avLst/>
          </a:prstGeom>
          <a:noFill/>
          <a:ln w="9525">
            <a:noFill/>
            <a:miter lim="800000"/>
            <a:headEnd/>
            <a:tailEnd/>
          </a:ln>
        </p:spPr>
      </p:pic>
      <p:pic>
        <p:nvPicPr>
          <p:cNvPr id="6" name="Рисунок 5" descr="https://sun9-11.userapi.com/impf/yuou71SdJ8MLs818U6AFHzfJtnV23847HUXI6w/TtCw628yKs0.jpg?size=1280x590&amp;quality=96&amp;sign=fc9064320b0bfd5fd90974c55aad2d04&amp;type=album"/>
          <p:cNvPicPr/>
          <p:nvPr/>
        </p:nvPicPr>
        <p:blipFill>
          <a:blip r:embed="rId4" cstate="print"/>
          <a:srcRect/>
          <a:stretch>
            <a:fillRect/>
          </a:stretch>
        </p:blipFill>
        <p:spPr bwMode="auto">
          <a:xfrm>
            <a:off x="4572000" y="285728"/>
            <a:ext cx="4214842" cy="2214578"/>
          </a:xfrm>
          <a:prstGeom prst="rect">
            <a:avLst/>
          </a:prstGeom>
          <a:noFill/>
          <a:ln w="9525">
            <a:noFill/>
            <a:miter lim="800000"/>
            <a:headEnd/>
            <a:tailEnd/>
          </a:ln>
        </p:spPr>
      </p:pic>
      <p:pic>
        <p:nvPicPr>
          <p:cNvPr id="7" name="Рисунок 6" descr="https://sun9-8.userapi.com/impf/-x7s4_iHMQu1-kTcvsrSRMan2ftekSMYSCllIw/fHl3xyoWBAw.jpg?size=1280x590&amp;quality=96&amp;sign=4a8b24f4d7507507d4964b96b04f2542&amp;type=album"/>
          <p:cNvPicPr/>
          <p:nvPr/>
        </p:nvPicPr>
        <p:blipFill>
          <a:blip r:embed="rId5" cstate="print"/>
          <a:srcRect/>
          <a:stretch>
            <a:fillRect/>
          </a:stretch>
        </p:blipFill>
        <p:spPr bwMode="auto">
          <a:xfrm>
            <a:off x="1285852" y="3714752"/>
            <a:ext cx="6000792"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ds04.infourok.ru/uploads/ex/01b0/000da9c7-89461f5a/img13.jpg"/>
          <p:cNvPicPr>
            <a:picLocks noGrp="1"/>
          </p:cNvPicPr>
          <p:nvPr>
            <p:ph idx="1"/>
          </p:nvPr>
        </p:nvPicPr>
        <p:blipFill>
          <a:blip r:embed="rId2"/>
          <a:srcRect/>
          <a:stretch>
            <a:fillRect/>
          </a:stretch>
        </p:blipFill>
        <p:spPr bwMode="auto">
          <a:xfrm>
            <a:off x="214282" y="214290"/>
            <a:ext cx="8643998" cy="6357982"/>
          </a:xfrm>
          <a:prstGeom prst="rect">
            <a:avLst/>
          </a:prstGeom>
          <a:noFill/>
          <a:ln w="9525">
            <a:noFill/>
            <a:miter lim="800000"/>
            <a:headEnd/>
            <a:tailEnd/>
          </a:ln>
        </p:spPr>
      </p:pic>
      <p:sp>
        <p:nvSpPr>
          <p:cNvPr id="7" name="TextBox 6"/>
          <p:cNvSpPr txBox="1"/>
          <p:nvPr/>
        </p:nvSpPr>
        <p:spPr>
          <a:xfrm>
            <a:off x="928662" y="1428736"/>
            <a:ext cx="7786742" cy="5262979"/>
          </a:xfrm>
          <a:prstGeom prst="rect">
            <a:avLst/>
          </a:prstGeom>
          <a:noFill/>
        </p:spPr>
        <p:txBody>
          <a:bodyPr wrap="square" rtlCol="0">
            <a:spAutoFit/>
          </a:bodyPr>
          <a:lstStyle/>
          <a:p>
            <a:r>
              <a:rPr lang="ru-RU" sz="2400" dirty="0" smtClean="0"/>
              <a:t>Но тут подул ветер , на землю упало несколько сломанных веточек, появились тучи и пошел дождь. Алиса увидела, что веточки после того как намокли стали распрямляться .</a:t>
            </a:r>
          </a:p>
          <a:p>
            <a:r>
              <a:rPr lang="ru-RU" sz="2400" b="1" dirty="0" smtClean="0">
                <a:solidFill>
                  <a:srgbClr val="FF0000"/>
                </a:solidFill>
              </a:rPr>
              <a:t>ОПЫТ №2.</a:t>
            </a:r>
          </a:p>
          <a:p>
            <a:r>
              <a:rPr lang="ru-RU" sz="2400" dirty="0" smtClean="0"/>
              <a:t>Возьмите 5 зубочисток. Надломите их посредине, согните под прямым углом и положите на блюдце. Капните несколько капель воды на сгибы зубочисток. Наблюдайте. Постепенно зубочистки начнут расправляться и образуют звезду. Причина этого явления, которое называется капиллярность, в том, что волокна дерева впитывают влагу. Она ползет все дальше по капилляром. Дерево набухает, а его уцелевшие волокна «толстеют», и они уже не могут сильно сгибаться и начинают расправляться.</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ds04.infourok.ru/uploads/ex/0c7d/00115e14-f32f20d7/img1.jpg"/>
          <p:cNvPicPr>
            <a:picLocks noGrp="1"/>
          </p:cNvPicPr>
          <p:nvPr>
            <p:ph idx="1"/>
          </p:nvPr>
        </p:nvPicPr>
        <p:blipFill>
          <a:blip r:embed="rId2"/>
          <a:srcRect/>
          <a:stretch>
            <a:fillRect/>
          </a:stretch>
        </p:blipFill>
        <p:spPr bwMode="auto">
          <a:xfrm>
            <a:off x="214282" y="214290"/>
            <a:ext cx="8715435" cy="6286544"/>
          </a:xfrm>
          <a:prstGeom prst="rect">
            <a:avLst/>
          </a:prstGeom>
          <a:noFill/>
          <a:ln w="9525">
            <a:noFill/>
            <a:miter lim="800000"/>
            <a:headEnd/>
            <a:tailEnd/>
          </a:ln>
        </p:spPr>
      </p:pic>
      <p:pic>
        <p:nvPicPr>
          <p:cNvPr id="5" name="Рисунок 4" descr="https://sun9-61.userapi.com/impf/ve8AZL71SLnsVyjA7Ss_dBjsB5ojPOSexDs1kA/F8gHBxffw8E.jpg?size=1280x590&amp;quality=96&amp;sign=c40c14057a9143fa15d4583dd20d9e5e&amp;type=album"/>
          <p:cNvPicPr/>
          <p:nvPr/>
        </p:nvPicPr>
        <p:blipFill>
          <a:blip r:embed="rId3"/>
          <a:srcRect/>
          <a:stretch>
            <a:fillRect/>
          </a:stretch>
        </p:blipFill>
        <p:spPr bwMode="auto">
          <a:xfrm>
            <a:off x="428596" y="571480"/>
            <a:ext cx="4071966" cy="2707859"/>
          </a:xfrm>
          <a:prstGeom prst="rect">
            <a:avLst/>
          </a:prstGeom>
          <a:noFill/>
          <a:ln w="9525">
            <a:noFill/>
            <a:miter lim="800000"/>
            <a:headEnd/>
            <a:tailEnd/>
          </a:ln>
        </p:spPr>
      </p:pic>
      <p:pic>
        <p:nvPicPr>
          <p:cNvPr id="6" name="Рисунок 5" descr="https://sun9-57.userapi.com/impf/yd3-UyYtvqHiFs65ZuVXtr-Tx6aXWCCcyck1nw/lq83WAGmsVI.jpg?size=1280x590&amp;quality=96&amp;sign=9265421bbb7e90ee75c4ee36ab8acf32&amp;type=album"/>
          <p:cNvPicPr/>
          <p:nvPr/>
        </p:nvPicPr>
        <p:blipFill>
          <a:blip r:embed="rId4" cstate="print"/>
          <a:srcRect/>
          <a:stretch>
            <a:fillRect/>
          </a:stretch>
        </p:blipFill>
        <p:spPr bwMode="auto">
          <a:xfrm>
            <a:off x="4643438" y="3429000"/>
            <a:ext cx="3786214" cy="2364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1112</Words>
  <PresentationFormat>Экран (4:3)</PresentationFormat>
  <Paragraphs>58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Андрей</cp:lastModifiedBy>
  <cp:revision>63</cp:revision>
  <dcterms:created xsi:type="dcterms:W3CDTF">2021-01-05T12:48:32Z</dcterms:created>
  <dcterms:modified xsi:type="dcterms:W3CDTF">2021-01-20T14:25:35Z</dcterms:modified>
</cp:coreProperties>
</file>